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0" r:id="rId2"/>
    <p:sldId id="376" r:id="rId3"/>
    <p:sldId id="368" r:id="rId4"/>
    <p:sldId id="371" r:id="rId5"/>
    <p:sldId id="331" r:id="rId6"/>
    <p:sldId id="329" r:id="rId7"/>
    <p:sldId id="358" r:id="rId8"/>
    <p:sldId id="372" r:id="rId9"/>
    <p:sldId id="373" r:id="rId10"/>
    <p:sldId id="363" r:id="rId11"/>
    <p:sldId id="349" r:id="rId12"/>
    <p:sldId id="378" r:id="rId13"/>
    <p:sldId id="327" r:id="rId14"/>
    <p:sldId id="333" r:id="rId15"/>
    <p:sldId id="332" r:id="rId16"/>
    <p:sldId id="3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9917E2-D270-4475-A266-C0BECD627B25}">
          <p14:sldIdLst>
            <p14:sldId id="340"/>
            <p14:sldId id="376"/>
            <p14:sldId id="368"/>
            <p14:sldId id="371"/>
            <p14:sldId id="331"/>
            <p14:sldId id="329"/>
            <p14:sldId id="358"/>
            <p14:sldId id="372"/>
            <p14:sldId id="373"/>
            <p14:sldId id="363"/>
            <p14:sldId id="349"/>
            <p14:sldId id="378"/>
            <p14:sldId id="327"/>
            <p14:sldId id="333"/>
            <p14:sldId id="332"/>
            <p14:sldId id="377"/>
          </p14:sldIdLst>
        </p14:section>
        <p14:section name="Untitled Section" id="{FA39CF67-373D-4C16-AA0A-6F82A7D5F6F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5050"/>
    <a:srgbClr val="008000"/>
    <a:srgbClr val="0066FF"/>
    <a:srgbClr val="9900CC"/>
    <a:srgbClr val="CC00CC"/>
    <a:srgbClr val="FF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83304" autoAdjust="0"/>
  </p:normalViewPr>
  <p:slideViewPr>
    <p:cSldViewPr snapToGrid="0">
      <p:cViewPr>
        <p:scale>
          <a:sx n="60" d="100"/>
          <a:sy n="60" d="100"/>
        </p:scale>
        <p:origin x="-144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73E32-7540-4FD1-9564-9849153F58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A2050-2D25-40C8-96FF-080FB40A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46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0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8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আমরা কীভাবে বুঝব যে, রিপন ও গাছগুলো স্থির এবং সাইকেলের লোকটি ও বাসটি গতিশীল?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0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শিক্ষক তাঁর নিজের মত করেও শিক্ষার্থীদের বিভিন্ন ধরনের প্রশ্ন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0" baseline="0" dirty="0" smtClean="0">
                <a:latin typeface="NikoshBAN" pitchFamily="2" charset="0"/>
                <a:cs typeface="NikoshBAN" pitchFamily="2" charset="0"/>
              </a:rPr>
              <a:t>করতে পারেন।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5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1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স্লাইডটি প্রথম শিখনফল অর্জনের জন্য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শিক্ষক  প্রশ্নোত্তরের মাধ্যমে আলোচনা করতে পারেন।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উত্তরটা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পর্দায় দেখানোর পূর্বে শিক্ষার্থীদের কাছ থেকে উত্তর  গ্রহণ করতে পারেন।।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***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শিক্ষক সবশেষে ভিডিওটি দেখাতে পারেন। ভিডিওটি দেখানোর উদ্দেশ্য হল   বিনোদন এবং দুইটি বিমান সমবেগে পরস্পরের সাপেক্ষে স্থিতিশীল কিন্তু আশপাশের অন্য বস্তুর সাপেক্ষে গতিশীল বুঝানোর জন্য।**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5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প্রয়োজনে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শিক্ষক সহযোগিতা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6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এ্যানিমেশন</a:t>
            </a:r>
            <a:r>
              <a:rPr lang="bn-BD" baseline="0" dirty="0" smtClean="0"/>
              <a:t> দেখানোর পর  শিক্ষক প্রশ্ন করতে পারেন:  ফলক  থেকে </a:t>
            </a:r>
            <a:r>
              <a:rPr lang="en-US" baseline="0" dirty="0" smtClean="0"/>
              <a:t>A</a:t>
            </a:r>
            <a:r>
              <a:rPr lang="bn-BD" baseline="0" dirty="0" smtClean="0"/>
              <a:t> ও </a:t>
            </a:r>
            <a:r>
              <a:rPr lang="en-US" baseline="0" dirty="0" smtClean="0"/>
              <a:t>B</a:t>
            </a:r>
            <a:r>
              <a:rPr lang="bn-BD" baseline="0" dirty="0" smtClean="0"/>
              <a:t> বস্তুর দূরত্ব নির্ণয় করতে চাইলে এখানে ফলককে কী বলা যেতে পারে?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প্রশ্ন করতে পারেন: </a:t>
            </a:r>
            <a:r>
              <a:rPr lang="bn-BD" sz="1200" dirty="0" smtClean="0">
                <a:latin typeface="NikoshBAN" pitchFamily="2" charset="0"/>
                <a:cs typeface="NikoshBAN" pitchFamily="2" charset="0"/>
                <a:sym typeface="Wingdings"/>
              </a:rPr>
              <a:t>পৃথিবী থেকে সুর্যের দূরত্ব মাপতে হলে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  <a:sym typeface="Wingdings"/>
              </a:rPr>
              <a:t>এখানে প্রসঙ্গ কাঠামো কী হবে?  </a:t>
            </a:r>
            <a:r>
              <a:rPr lang="bn-BD" sz="1200" b="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তাহলে আমরা কীভাবে প্রসঙ্গ-কাঠামোর সংজ্ঞা দিতে পারি?</a:t>
            </a:r>
            <a:endParaRPr lang="en-US" sz="1200" b="0" dirty="0" smtClean="0">
              <a:solidFill>
                <a:srgbClr val="008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7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 পাঠ্য বইয়ের পাঠটি শিক্ষার্থীকে কিছু সময়ের জন্য নিরবে পড়তে দিতে পারেন। তারপর দলীয় কাজ দেওয়া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আজকের আলোচনার প্রেক্ষিতে উত্তর দিবে।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6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2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68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100000">
              <a:schemeClr val="bg1"/>
            </a:gs>
            <a:gs pos="99000">
              <a:srgbClr val="21D6E0"/>
            </a:gs>
            <a:gs pos="100000">
              <a:srgbClr val="0087E6"/>
            </a:gs>
            <a:gs pos="100000">
              <a:srgbClr val="5AB1EF"/>
            </a:gs>
            <a:gs pos="100000">
              <a:srgbClr val="0087E6"/>
            </a:gs>
            <a:gs pos="100000">
              <a:srgbClr val="FFFFFF"/>
            </a:gs>
            <a:gs pos="100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4510" y="638353"/>
            <a:ext cx="6664036" cy="5520906"/>
            <a:chOff x="1094510" y="793630"/>
            <a:chExt cx="6664036" cy="552090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6" name="Group 5"/>
            <p:cNvGrpSpPr/>
            <p:nvPr/>
          </p:nvGrpSpPr>
          <p:grpSpPr>
            <a:xfrm>
              <a:off x="1094510" y="793630"/>
              <a:ext cx="6664036" cy="5520906"/>
              <a:chOff x="1052945" y="1011382"/>
              <a:chExt cx="6664036" cy="4336474"/>
            </a:xfrm>
            <a:grpFill/>
          </p:grpSpPr>
          <p:sp>
            <p:nvSpPr>
              <p:cNvPr id="8" name="Cloud 7"/>
              <p:cNvSpPr/>
              <p:nvPr/>
            </p:nvSpPr>
            <p:spPr>
              <a:xfrm>
                <a:off x="1052945" y="1011382"/>
                <a:ext cx="6664036" cy="4336474"/>
              </a:xfrm>
              <a:prstGeom prst="cloud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93729" y="2977722"/>
                <a:ext cx="5153889" cy="161970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>
                <a:spAutoFit/>
              </a:bodyPr>
              <a:lstStyle/>
              <a:p>
                <a:pPr marL="571500" indent="-571500" algn="ctr">
                  <a:buFont typeface="Wingdings"/>
                  <a:buChar char="Ü"/>
                </a:pP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সম্ম</a:t>
                </a:r>
                <a:r>
                  <a:rPr lang="bn-BD" sz="32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া</a:t>
                </a: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নিত </a:t>
                </a: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কন্টেন্ট </a:t>
                </a:r>
                <a:r>
                  <a:rPr lang="bn-BD" sz="32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ব্যবহারকারী/ শিক্ষকবৃন্দ এই কন্টেন্টটি পাঠদানের পূর্বে স্লাইড নোটের নির্দেশনাগুলো পড়ে নিলে ভালো হবে।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182481" y="1863632"/>
              <a:ext cx="4572000" cy="120032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571500" indent="-571500" algn="ctr">
                <a:buFont typeface="Wingdings"/>
                <a:buChar char="Ü"/>
              </a:pPr>
              <a:r>
                <a:rPr lang="bn-BD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এই স্লাইডটি শিক্ষকবৃন্দ তথা কন্টেন্ট ব্যবহারকারীর জন্য: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75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Mobile=w60=5-4-15\New folder\IMG_20150324_1526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7"/>
          <a:stretch/>
        </p:blipFill>
        <p:spPr bwMode="auto">
          <a:xfrm>
            <a:off x="368490" y="272956"/>
            <a:ext cx="8447963" cy="3944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0862" y="4303987"/>
            <a:ext cx="8601559" cy="1995728"/>
            <a:chOff x="310862" y="4747347"/>
            <a:chExt cx="8601559" cy="199572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62" y="4747347"/>
              <a:ext cx="1254703" cy="1916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 descr="C:\Users\DOEL\Desktop\7=cut\gotti\9u98u908u0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477" y="4754610"/>
              <a:ext cx="1465944" cy="1988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269242" y="5903363"/>
            <a:ext cx="4503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এখানে,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/>
              </a:rPr>
              <a:t>ফলকটিকে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কী বলা যেতে পারে?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10145" y="3799490"/>
            <a:ext cx="6582977" cy="2082695"/>
            <a:chOff x="1510145" y="4242850"/>
            <a:chExt cx="6582977" cy="2082695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565564" y="4242850"/>
              <a:ext cx="6490615" cy="200555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10145" y="6289964"/>
              <a:ext cx="6582977" cy="3558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 rot="20241522">
            <a:off x="5419384" y="4487329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দূরত্ব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4265898" y="5368302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দূরত্ব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069351" y="3879508"/>
            <a:ext cx="6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202304" y="5745711"/>
            <a:ext cx="6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27" name="Rectangle 26"/>
          <p:cNvSpPr/>
          <p:nvPr/>
        </p:nvSpPr>
        <p:spPr>
          <a:xfrm>
            <a:off x="2075902" y="5883227"/>
            <a:ext cx="3201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ফলক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হল প্রসঙ্গ-কাঠামো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5" name="Picture 24" descr="C:\Users\DOEL\Desktop\7=cut\gotti\9u98u908u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2" y="2128345"/>
            <a:ext cx="1392878" cy="18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8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Desktop\animated_earth_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9" y="3537432"/>
            <a:ext cx="1527915" cy="113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OEL\Desktop\7=cut\gotti\rt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40" y="217641"/>
            <a:ext cx="836033" cy="8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83239" y="933513"/>
            <a:ext cx="651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সূর্য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132767" y="4522463"/>
            <a:ext cx="1310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পৃথিবী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92573" y="834168"/>
            <a:ext cx="6001500" cy="2973554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0043482">
            <a:off x="4375350" y="2611777"/>
            <a:ext cx="90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দূরত্ব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02235" y="5122925"/>
            <a:ext cx="770478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পৃথিবী থেকে সুর্যের দূরত্ব মাপতে 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এখানে প্রসঙ্গ কাঠামো কী হবে?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5572" y="5640354"/>
            <a:ext cx="3967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"/>
              </a:rPr>
              <a:t>পৃথিবী হবে  প্রসঙ্গ-কাঠামো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3231932" y="6118031"/>
            <a:ext cx="2932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প্রসঙ্গ-কাঠামো কী?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2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  <p:bldP spid="21" grpId="0" animBg="1"/>
      <p:bldP spid="21" grpId="1" animBg="1"/>
      <p:bldP spid="12" grpId="0"/>
      <p:bldP spid="12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8740" y="2536906"/>
            <a:ext cx="7779224" cy="2113924"/>
            <a:chOff x="706581" y="1746263"/>
            <a:chExt cx="7910946" cy="1538391"/>
          </a:xfrm>
        </p:grpSpPr>
        <p:sp>
          <p:nvSpPr>
            <p:cNvPr id="3" name="Plaque 2"/>
            <p:cNvSpPr/>
            <p:nvPr/>
          </p:nvSpPr>
          <p:spPr>
            <a:xfrm>
              <a:off x="706581" y="1746263"/>
              <a:ext cx="7910946" cy="1538391"/>
            </a:xfrm>
            <a:prstGeom prst="plaque">
              <a:avLst/>
            </a:pr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20460" y="1986660"/>
              <a:ext cx="7841552" cy="1052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4400" dirty="0" smtClean="0">
                  <a:latin typeface="NikoshBAN" pitchFamily="2" charset="0"/>
                  <a:cs typeface="NikoshBAN" pitchFamily="2" charset="0"/>
                  <a:sym typeface="Wingdings"/>
                </a:rPr>
                <a:t> তোমাদের শ্রেণিতে থাকা বিভিন্ন বস্তুর উদাহরণ দিয়ে প্রসঙ্গ-কাঠামো ব্যাখ্যা কর।</a:t>
              </a:r>
              <a:endParaRPr lang="en-US" sz="4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3845" y="42600"/>
            <a:ext cx="2753128" cy="940039"/>
            <a:chOff x="249381" y="110840"/>
            <a:chExt cx="2438400" cy="1149927"/>
          </a:xfrm>
        </p:grpSpPr>
        <p:sp>
          <p:nvSpPr>
            <p:cNvPr id="6" name="Right Arrow 5"/>
            <p:cNvSpPr/>
            <p:nvPr/>
          </p:nvSpPr>
          <p:spPr>
            <a:xfrm>
              <a:off x="249381" y="110840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4254" y="265258"/>
              <a:ext cx="2126433" cy="865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321903" y="296417"/>
            <a:ext cx="165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9682" y="1246911"/>
            <a:ext cx="8276588" cy="5299364"/>
          </a:xfrm>
          <a:prstGeom prst="rect">
            <a:avLst/>
          </a:prstGeom>
          <a:noFill/>
          <a:ln w="38100" cmpd="thickThin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381" y="1542110"/>
            <a:ext cx="7421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প্র্রশ্ন: স্থিতি বা গতি সম্পূর্ণ আপেক্ষিক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4529" y="2314674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প্র্রশ্ন: প্রসঙ্গ-কাঠামো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061" y="3108479"/>
            <a:ext cx="8232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৩.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নিচের কোনটি আপেক্ষিক?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(ক)   স্থিতি                  (খ)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গতি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(গ) স্থিতি বা গতি           (ঘ) কোনো ব্যক্তির বসে থাকা।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883" y="4118209"/>
            <a:ext cx="2450457" cy="551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4789" y="97607"/>
            <a:ext cx="2438400" cy="1025232"/>
            <a:chOff x="249381" y="110840"/>
            <a:chExt cx="2438400" cy="11499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" name="Right Arrow 14"/>
            <p:cNvSpPr/>
            <p:nvPr/>
          </p:nvSpPr>
          <p:spPr>
            <a:xfrm>
              <a:off x="249381" y="110840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5819" y="317653"/>
              <a:ext cx="2126433" cy="79398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25802" y="5041415"/>
            <a:ext cx="8204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সমগ্র বিশ্বজগৎ কী অবস্থায়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  স্থির      (খ)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স্থিতিশীল      (গ)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চলন্ত      (ঘ) গতিশীল।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77333" y="5538544"/>
            <a:ext cx="1997762" cy="551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4" grpId="0"/>
      <p:bldP spid="10" grpId="0"/>
      <p:bldP spid="13" grpId="0" animBg="1"/>
      <p:bldP spid="13" grpId="1" animBg="1"/>
      <p:bldP spid="17" grpId="0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33" y="2922559"/>
            <a:ext cx="8111838" cy="107721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ট্রেন গতিশীল হলেও ট্রেনের যাত্রীর কাছে ট্রেনের ভিতরের সকল বস্তু স্থির মনে হওয়ার কারণ ব্যাখ্যা কর।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1348" y="69896"/>
            <a:ext cx="2438400" cy="1149927"/>
            <a:chOff x="249381" y="110840"/>
            <a:chExt cx="2438400" cy="1149927"/>
          </a:xfrm>
        </p:grpSpPr>
        <p:sp>
          <p:nvSpPr>
            <p:cNvPr id="6" name="Right Arrow 5"/>
            <p:cNvSpPr/>
            <p:nvPr/>
          </p:nvSpPr>
          <p:spPr>
            <a:xfrm>
              <a:off x="249381" y="110840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5819" y="348734"/>
              <a:ext cx="21264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5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2922" y="1217221"/>
            <a:ext cx="6183085" cy="2344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38100" cmpd="sng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6166" y="4090781"/>
            <a:ext cx="3931685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451" y="313892"/>
            <a:ext cx="3043449" cy="785876"/>
          </a:xfrm>
          <a:prstGeom prst="rect">
            <a:avLst/>
          </a:prstGeom>
          <a:gradFill>
            <a:gsLst>
              <a:gs pos="0">
                <a:srgbClr val="FC9FCB"/>
              </a:gs>
              <a:gs pos="0">
                <a:srgbClr val="F8B049"/>
              </a:gs>
              <a:gs pos="9000">
                <a:srgbClr val="F8B049"/>
              </a:gs>
              <a:gs pos="63000">
                <a:srgbClr val="FEE7F2"/>
              </a:gs>
              <a:gs pos="94000">
                <a:srgbClr val="F952A0"/>
              </a:gs>
              <a:gs pos="100000">
                <a:srgbClr val="C50849"/>
              </a:gs>
              <a:gs pos="100000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44" y="2956822"/>
            <a:ext cx="8763000" cy="1077218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 হলেন-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344" y="4211292"/>
            <a:ext cx="8763000" cy="1815882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সামসুদ্দিন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তালুকদার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প্রভাষক, টিটিসি,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জনাব মোঃ তাজুল ইসলাম, সহকারী অধ্যাপক, টিটিসি, পাবনা।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জি এম রাকিবুল ইসলাম, প্রভাষক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রংপুর।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344" y="1593182"/>
            <a:ext cx="8763000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580" y="611592"/>
            <a:ext cx="75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সকলকে 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8100" y="1987837"/>
            <a:ext cx="3657600" cy="1481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56" y="3689804"/>
            <a:ext cx="2815772" cy="287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981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33" y="2912147"/>
            <a:ext cx="3941622" cy="347787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আবদুল 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আতাতুর্ক মডেল হাই  স্কুল,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দাগনভূঞা, ফেনী।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০১৮১৬ ৮৩ ০১ ৫৫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E-mail: abdulmannanamhs@gmail.com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DOEL\Desktop\AM=Pic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91" y="237725"/>
            <a:ext cx="1870945" cy="2368997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2836" y="2912153"/>
            <a:ext cx="3948548" cy="3416320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অধ্যায়: দশম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--/--/২০১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7203" y="72125"/>
            <a:ext cx="202276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2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6138" y="627029"/>
            <a:ext cx="7589798" cy="1911462"/>
            <a:chOff x="918154" y="249373"/>
            <a:chExt cx="7589798" cy="1638300"/>
          </a:xfrm>
        </p:grpSpPr>
        <p:pic>
          <p:nvPicPr>
            <p:cNvPr id="3" name="Picture 2" descr="C:\Users\DOEL\Desktop\7=cut\gotti\rty54y4y4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309" y="387927"/>
              <a:ext cx="1324156" cy="14348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5" descr="C:\Users\DOEL\Desktop\7=cut\gotti\oioij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41905" y="789708"/>
              <a:ext cx="394421" cy="989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1" descr="C:\Users\DOEL\Desktop\7=cut\gotti\rty54y645y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6903" y="249373"/>
              <a:ext cx="941049" cy="16105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 descr="C:\Users\DOEL\Desktop\7=cut\gotti\rty54y645y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509" y="581883"/>
              <a:ext cx="1811100" cy="13057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030483" y="351802"/>
              <a:ext cx="1049191" cy="68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রিপন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8154" y="609586"/>
              <a:ext cx="53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21573" y="568022"/>
              <a:ext cx="53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6555" y="512606"/>
              <a:ext cx="53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5" y="2648162"/>
            <a:ext cx="1052083" cy="109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Users\DOEL\Desktop\GIF=25-9-14\school2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90801" y="3883802"/>
            <a:ext cx="11568545" cy="7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1319" y="4913694"/>
            <a:ext cx="8024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/>
              <a:buChar char="Ü"/>
            </a:pP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আমরা কীভাবে বুঝব যে, রিপন ও গাছগুলো স্থির এবং সাইকেলের লোকটি ও বাসটি গতিশীল?</a:t>
            </a:r>
          </a:p>
          <a:p>
            <a:pPr algn="ctr"/>
            <a:endParaRPr lang="bn-BD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5674" y="6020029"/>
            <a:ext cx="6000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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স্থিতি ও গতি আপেক্ষিক।</a:t>
            </a:r>
            <a:endParaRPr lang="bn-BD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2473327"/>
            <a:ext cx="8857396" cy="34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109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1.04705 -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4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8614" y="1961045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স্থিতি ও গতি আপেক্ষিক</a:t>
            </a:r>
            <a:endParaRPr lang="bn-BD" sz="80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605" y="4103729"/>
            <a:ext cx="3762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২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13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5139" y="1248408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78067" y="2399135"/>
            <a:ext cx="7910941" cy="1161634"/>
            <a:chOff x="1136076" y="2299851"/>
            <a:chExt cx="7910941" cy="1161634"/>
          </a:xfrm>
        </p:grpSpPr>
        <p:grpSp>
          <p:nvGrpSpPr>
            <p:cNvPr id="31" name="Group 30"/>
            <p:cNvGrpSpPr/>
            <p:nvPr/>
          </p:nvGrpSpPr>
          <p:grpSpPr>
            <a:xfrm>
              <a:off x="1884216" y="2299851"/>
              <a:ext cx="7162801" cy="1161634"/>
              <a:chOff x="928258" y="1440874"/>
              <a:chExt cx="7764588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34" name="Rounded Rectangle 33"/>
              <p:cNvSpPr/>
              <p:nvPr/>
            </p:nvSpPr>
            <p:spPr>
              <a:xfrm>
                <a:off x="928258" y="1440874"/>
                <a:ext cx="7764588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88706" y="1678816"/>
                <a:ext cx="7425467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‘স্থিতি ও গতি আপেক্ষিক’ তা ব্যাখ্যা করতে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51745" y="2482329"/>
              <a:ext cx="417102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44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8068" y="3826137"/>
            <a:ext cx="8063340" cy="1161634"/>
            <a:chOff x="1136076" y="2299851"/>
            <a:chExt cx="8063340" cy="1161634"/>
          </a:xfrm>
        </p:grpSpPr>
        <p:grpSp>
          <p:nvGrpSpPr>
            <p:cNvPr id="49" name="Group 48"/>
            <p:cNvGrpSpPr/>
            <p:nvPr/>
          </p:nvGrpSpPr>
          <p:grpSpPr>
            <a:xfrm>
              <a:off x="1787235" y="2299851"/>
              <a:ext cx="7412181" cy="1161634"/>
              <a:chOff x="823129" y="1440874"/>
              <a:chExt cx="8034920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52" name="Rounded Rectangle 51"/>
              <p:cNvSpPr/>
              <p:nvPr/>
            </p:nvSpPr>
            <p:spPr>
              <a:xfrm>
                <a:off x="928259" y="1440874"/>
                <a:ext cx="7809643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23129" y="1678816"/>
                <a:ext cx="8034920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প্রসঙ্গ-কাঠামো ব্যাখ্যা করতে পারবে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51745" y="2482329"/>
              <a:ext cx="437940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400" b="1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379073" y="211000"/>
            <a:ext cx="2359574" cy="85898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8781" y="248879"/>
            <a:ext cx="1909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9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0833" y="1284391"/>
            <a:ext cx="8922327" cy="1385442"/>
            <a:chOff x="110833" y="1648691"/>
            <a:chExt cx="8922327" cy="1385442"/>
          </a:xfrm>
        </p:grpSpPr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84" y="1648691"/>
              <a:ext cx="8908476" cy="2909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3" y="2664825"/>
              <a:ext cx="8908476" cy="3693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918154" y="213876"/>
            <a:ext cx="7589798" cy="1254077"/>
            <a:chOff x="918154" y="244508"/>
            <a:chExt cx="7589798" cy="1643165"/>
          </a:xfrm>
        </p:grpSpPr>
        <p:pic>
          <p:nvPicPr>
            <p:cNvPr id="41" name="Picture 40" descr="C:\Users\DOEL\Desktop\7=cut\gotti\rty54y4y4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309" y="387927"/>
              <a:ext cx="1324156" cy="14348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" descr="C:\Users\DOEL\Desktop\7=cut\gotti\oioijp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41904" y="661677"/>
              <a:ext cx="394421" cy="111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1" descr="C:\Users\DOEL\Desktop\7=cut\gotti\rty54y645y4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6903" y="249373"/>
              <a:ext cx="941049" cy="16105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1" descr="C:\Users\DOEL\Desktop\7=cut\gotti\rty54y645y4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509" y="581883"/>
              <a:ext cx="1811100" cy="13057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6030483" y="244508"/>
              <a:ext cx="1049191" cy="68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রিপন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18154" y="609586"/>
              <a:ext cx="53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21573" y="568022"/>
              <a:ext cx="53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B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66555" y="512606"/>
              <a:ext cx="53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</a:t>
              </a:r>
            </a:p>
          </p:txBody>
        </p:sp>
      </p:grpSp>
      <p:pic>
        <p:nvPicPr>
          <p:cNvPr id="49" name="Picture 3" descr="C:\Users\DOEL\Desktop\graphics-buses-85176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89" y="1572545"/>
            <a:ext cx="2235556" cy="9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8915526" y="115992"/>
            <a:ext cx="7589798" cy="1250364"/>
            <a:chOff x="918154" y="249373"/>
            <a:chExt cx="7589798" cy="1638300"/>
          </a:xfrm>
        </p:grpSpPr>
        <p:pic>
          <p:nvPicPr>
            <p:cNvPr id="51" name="Picture 50" descr="C:\Users\DOEL\Desktop\7=cut\gotti\rty54y4y4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309" y="387927"/>
              <a:ext cx="1324156" cy="14348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" descr="C:\Users\DOEL\Desktop\7=cut\gotti\oioijp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41905" y="789708"/>
              <a:ext cx="394421" cy="989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1" descr="C:\Users\DOEL\Desktop\7=cut\gotti\rty54y645y4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6903" y="249373"/>
              <a:ext cx="941049" cy="16105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1" descr="C:\Users\DOEL\Desktop\7=cut\gotti\rty54y645y4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509" y="581883"/>
              <a:ext cx="1811100" cy="13057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6030483" y="351802"/>
              <a:ext cx="1049191" cy="68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রিপন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8154" y="609586"/>
              <a:ext cx="53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21573" y="568022"/>
              <a:ext cx="53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B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66555" y="512606"/>
              <a:ext cx="53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</a:t>
              </a:r>
            </a:p>
          </p:txBody>
        </p:sp>
      </p:grpSp>
      <p:pic>
        <p:nvPicPr>
          <p:cNvPr id="59" name="Picture 3" descr="C:\Users\DOEL\Desktop\graphics-buses-85176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0690" y="1543514"/>
            <a:ext cx="2235556" cy="9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81626" y="3717634"/>
            <a:ext cx="775215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  <a:sym typeface="Wingdings"/>
              </a:rPr>
              <a:t></a:t>
            </a:r>
            <a:r>
              <a:rPr lang="bn-BD" sz="2400" dirty="0" smtClean="0">
                <a:latin typeface="Aharoni" pitchFamily="2" charset="-79"/>
                <a:cs typeface="Aharoni" pitchFamily="2" charset="-79"/>
                <a:sym typeface="Wingdings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A, B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গাছের সাপেক্ষে দাঁড়িয়ে থাকা রিপনের অবস্থান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623" y="4389913"/>
            <a:ext cx="778118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  <a:sym typeface="Wingdings"/>
              </a:rPr>
              <a:t></a:t>
            </a:r>
            <a:r>
              <a:rPr lang="bn-BD" sz="2400" dirty="0" smtClean="0">
                <a:latin typeface="Aharoni" pitchFamily="2" charset="-79"/>
                <a:cs typeface="Aharoni" pitchFamily="2" charset="-79"/>
                <a:sym typeface="Wingdings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রিপনের সাপেক্ষে</a:t>
            </a:r>
            <a:r>
              <a:rPr lang="bn-BD" sz="2400" dirty="0" smtClean="0">
                <a:latin typeface="Aharoni" pitchFamily="2" charset="-79"/>
                <a:cs typeface="Aharoni" pitchFamily="2" charset="-79"/>
                <a:sym typeface="Wingdings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রাস্তার পাশে দাঁড়িয়ে থাকা</a:t>
            </a:r>
            <a:r>
              <a:rPr lang="bn-BD" sz="2400" dirty="0" smtClean="0">
                <a:latin typeface="Aharoni" pitchFamily="2" charset="-79"/>
                <a:cs typeface="Aharoni" pitchFamily="2" charset="-79"/>
                <a:sym typeface="Wingdings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A</a:t>
            </a:r>
            <a:r>
              <a:rPr lang="bn-BD" sz="2400" dirty="0" smtClean="0">
                <a:latin typeface="Aharoni" pitchFamily="2" charset="-79"/>
                <a:cs typeface="Aharoni" pitchFamily="2" charset="-79"/>
              </a:rPr>
              <a:t>,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B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গাছের অবস্থান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1622" y="3410199"/>
            <a:ext cx="516861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</a:t>
            </a:r>
            <a:r>
              <a:rPr lang="bn-BD" sz="24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 </a:t>
            </a:r>
            <a:r>
              <a:rPr lang="bn-BD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গাড়ি ও গাড়ির যাত্রীরা গতিশীল অবস্থায় আছে।</a:t>
            </a:r>
            <a:endParaRPr lang="en-US" sz="2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6140" y="4742968"/>
            <a:ext cx="7244153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</a:t>
            </a:r>
            <a:r>
              <a:rPr lang="bn-BD" sz="24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</a:t>
            </a:r>
            <a:r>
              <a:rPr lang="bn-BD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 গাছগুলো স্থির বা স্থিতিশীল অবস্থায় আছে।</a:t>
            </a:r>
            <a:endParaRPr lang="en-US" sz="2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4832" y="3069121"/>
            <a:ext cx="8529403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রাস্তার পাশে দাঁড়িয়ে থাকা রিপনের সাপেক্ষে গাড়ি ও গাড়িতে আরোহীদের অবস্থান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7107" y="4067960"/>
            <a:ext cx="516861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</a:t>
            </a:r>
            <a:r>
              <a:rPr lang="bn-BD" sz="24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 </a:t>
            </a:r>
            <a:r>
              <a:rPr lang="bn-BD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রিপন স্থির বা স্থিতিশীল অবস্থায় আছে।</a:t>
            </a:r>
            <a:endParaRPr lang="en-US" sz="2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1622" y="5018642"/>
            <a:ext cx="8412673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গাড়িতে আরোহী জানালার পাশে বসা (ধরি) ‘ক’ ব্যক্তির সাপেক্ষে রাস্তার পাশের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    গাছগুলোর অবস্থান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6139" y="5697888"/>
            <a:ext cx="7648648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</a:t>
            </a:r>
            <a:r>
              <a:rPr lang="bn-BD" sz="20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</a:t>
            </a:r>
            <a:r>
              <a:rPr lang="bn-BD" sz="2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 গাড়িতে  থাকা ‘ক</a:t>
            </a:r>
            <a:r>
              <a:rPr lang="bn-BD" sz="2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’ ব্যক্তির সাপেক্ষে </a:t>
            </a:r>
            <a:r>
              <a:rPr lang="bn-BD" sz="2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গাছগুলো পিছনের দিকে গতিশীল অবস্থায়  আছে।</a:t>
            </a:r>
            <a:endParaRPr lang="en-US" sz="2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9333" y="5959156"/>
            <a:ext cx="7781185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  <a:sym typeface="Wingdings"/>
              </a:rPr>
              <a:t></a:t>
            </a:r>
            <a:r>
              <a:rPr lang="bn-BD" sz="2000" dirty="0" smtClean="0">
                <a:latin typeface="Aharoni" pitchFamily="2" charset="-79"/>
                <a:cs typeface="Aharoni" pitchFamily="2" charset="-79"/>
                <a:sym typeface="Wingdings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Wingdings"/>
              </a:rPr>
              <a:t>গাড়িতে আরোহী ‘ক’ ব্যক্তির সাপেক্ষে তার সামনের সিটে বসা (ধরি) ‘খ’ ব্যক্তির অবস্থান কী 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3849" y="6277508"/>
            <a:ext cx="7957993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</a:t>
            </a:r>
            <a:r>
              <a:rPr lang="bn-BD" sz="20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  <a:sym typeface="Wingdings"/>
              </a:rPr>
              <a:t></a:t>
            </a:r>
            <a:r>
              <a:rPr lang="bn-BD" sz="2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 ‘ক’ ও ‘খ’ তারা পরস্পরের সাপেক্ষে স্থির।</a:t>
            </a:r>
            <a:endParaRPr lang="en-US" sz="2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68358" y="2503588"/>
            <a:ext cx="4966959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স্থিতি ও গতি আপেক্ষিক</a:t>
            </a:r>
            <a:endParaRPr lang="en-US" sz="4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22850"/>
              </p:ext>
            </p:extLst>
          </p:nvPr>
        </p:nvGraphicFramePr>
        <p:xfrm>
          <a:off x="7936173" y="582738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Packager Shell Object" showAsIcon="1" r:id="rId9" imgW="914400" imgH="771480" progId="Package">
                  <p:embed/>
                </p:oleObj>
              </mc:Choice>
              <mc:Fallback>
                <p:oleObj name="Packager Shell Object" showAsIcon="1" r:id="rId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36173" y="582738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750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-0.01896 L -0.96649 -0.025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09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1.07726 -0.0039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54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711E-6 L -0.89514 -0.004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5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0474" y="2550245"/>
            <a:ext cx="5483090" cy="3973384"/>
            <a:chOff x="1939636" y="1787236"/>
            <a:chExt cx="5250873" cy="3158837"/>
          </a:xfrm>
        </p:grpSpPr>
        <p:sp>
          <p:nvSpPr>
            <p:cNvPr id="3" name="Rectangle 2"/>
            <p:cNvSpPr/>
            <p:nvPr/>
          </p:nvSpPr>
          <p:spPr>
            <a:xfrm>
              <a:off x="2121312" y="2555895"/>
              <a:ext cx="4558146" cy="163937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   ***এ পর্বে শিক্ষক পাঠ্য বইয়ের ৮৪ পৃষ্ঠার নির্দেশনা মোতাবেক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স্থিতি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  ও গতি যে আপেক্ষিক তা বুঝানোর চেষ্টা করতে পারেন।</a:t>
              </a:r>
              <a:endParaRPr lang="en-US" sz="32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939636" y="1787236"/>
              <a:ext cx="5250873" cy="3158837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73206" y="1013984"/>
            <a:ext cx="7888405" cy="1200329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কাজ: প্রিয় শিক্ষার্থী বন্ধুরা একটি সাইকেল নিয়ে তিন বন্ধু মাঠে যাও। এক বন্ধুকে -------( নির্দেশনা চলমান)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14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897" y="4578812"/>
            <a:ext cx="8475261" cy="2062103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চলমান ট্রেনের যাত্রী ঝন্টু ও মন্টুকে পরস্পরের সাপেক্ষে কী বলা যেতে পারে এবং রেল লাইনে উক্ত চলমান ট্রেনের পাশে দাঁড়ানো মান্নান সাহেবকে ঝন্টু ও মন্টুর সাপেক্ষে কী বলা যেতে পারে?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893" y="15511"/>
            <a:ext cx="3067210" cy="1149927"/>
            <a:chOff x="91239" y="28952"/>
            <a:chExt cx="2460062" cy="11499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112901" y="28952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239" y="242751"/>
              <a:ext cx="2369708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980703" y="296417"/>
            <a:ext cx="182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৮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56095" y="1372026"/>
            <a:ext cx="5524928" cy="3110959"/>
            <a:chOff x="1856095" y="1372026"/>
            <a:chExt cx="5524928" cy="3110959"/>
          </a:xfrm>
        </p:grpSpPr>
        <p:pic>
          <p:nvPicPr>
            <p:cNvPr id="1026" name="Picture 2" descr="C:\Users\DOEL\Desktop\352314-rail-securit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095" y="1372026"/>
              <a:ext cx="5524928" cy="311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598882" y="3148800"/>
              <a:ext cx="10723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ঝন্টু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9061" y="3694710"/>
              <a:ext cx="10723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ন্টু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802</Words>
  <Application>Microsoft Office PowerPoint</Application>
  <PresentationFormat>On-screen Show (4:3)</PresentationFormat>
  <Paragraphs>111</Paragraphs>
  <Slides>16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999</cp:revision>
  <dcterms:created xsi:type="dcterms:W3CDTF">2014-09-19T01:15:52Z</dcterms:created>
  <dcterms:modified xsi:type="dcterms:W3CDTF">2016-08-10T04:53:05Z</dcterms:modified>
</cp:coreProperties>
</file>